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6" r:id="rId6"/>
    <p:sldId id="260" r:id="rId7"/>
    <p:sldId id="267" r:id="rId8"/>
    <p:sldId id="261" r:id="rId9"/>
    <p:sldId id="262" r:id="rId10"/>
    <p:sldId id="263" r:id="rId11"/>
    <p:sldId id="264" r:id="rId12"/>
    <p:sldId id="265" r:id="rId13"/>
  </p:sldIdLst>
  <p:sldSz cx="14630400" cy="8229600"/>
  <p:notesSz cx="8229600" cy="14630400"/>
  <p:embeddedFontLst>
    <p:embeddedFont>
      <p:font typeface="Tomorrow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04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ln/>
        </p:spPr>
        <p:style>
          <a:lnRef idx="2">
            <a:schemeClr val="accent2"/>
          </a:lnRef>
          <a:fillRef idx="1">
            <a:schemeClr val="lt1"/>
          </a:fillRef>
          <a:effectRef idx="0">
            <a:schemeClr val="accent2"/>
          </a:effectRef>
          <a:fontRef idx="minor">
            <a:schemeClr val="dk1"/>
          </a:fontRef>
        </p:style>
        <p:txBody>
          <a:bodyPr wrap="square" lIns="0" tIns="0" rIns="0" bIns="0" rtlCol="0" anchor="t"/>
          <a:lstStyle/>
          <a:p>
            <a:pPr marL="0" indent="0" algn="r" rtl="1">
              <a:lnSpc>
                <a:spcPts val="5550"/>
              </a:lnSpc>
              <a:buNone/>
            </a:pPr>
            <a:r>
              <a:rPr lang="en-US" sz="4450">
                <a:solidFill>
                  <a:srgbClr val="1D1D1B"/>
                </a:solidFill>
                <a:latin typeface="Times New Roman" panose="02020603050405020304" pitchFamily="18" charset="0"/>
                <a:ea typeface="Tomorrow Semi Bold" pitchFamily="34" charset="-122"/>
                <a:cs typeface="Times New Roman" panose="02020603050405020304" pitchFamily="18" charset="0"/>
              </a:rPr>
              <a:t>منصة</a:t>
            </a: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 الضيافة المتكاملة</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نظام مبني باستخدام ASP.NET Core وFlutter وReact ومحرك توصيات PyTorch</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166021" y="676632"/>
            <a:ext cx="5670590"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الإنجازات التقنية الرئيسية</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428667" y="2179201"/>
            <a:ext cx="6407944" cy="2403396"/>
          </a:xfrm>
          <a:prstGeom prst="roundRect">
            <a:avLst>
              <a:gd name="adj" fmla="val 6087"/>
            </a:avLst>
          </a:prstGeom>
          <a:solidFill>
            <a:srgbClr val="FCFCFC"/>
          </a:solidFill>
          <a:ln/>
        </p:spPr>
      </p:sp>
      <p:sp>
        <p:nvSpPr>
          <p:cNvPr id="4" name="Shape 2"/>
          <p:cNvSpPr/>
          <p:nvPr/>
        </p:nvSpPr>
        <p:spPr>
          <a:xfrm>
            <a:off x="7428667" y="2148721"/>
            <a:ext cx="6407944" cy="121920"/>
          </a:xfrm>
          <a:prstGeom prst="roundRect">
            <a:avLst>
              <a:gd name="adj" fmla="val 27907"/>
            </a:avLst>
          </a:prstGeom>
          <a:solidFill>
            <a:srgbClr val="1D1D1B"/>
          </a:solidFill>
          <a:ln/>
        </p:spPr>
      </p:sp>
      <p:sp>
        <p:nvSpPr>
          <p:cNvPr id="5" name="Shape 3"/>
          <p:cNvSpPr/>
          <p:nvPr/>
        </p:nvSpPr>
        <p:spPr>
          <a:xfrm>
            <a:off x="10292417" y="1839039"/>
            <a:ext cx="680442" cy="680442"/>
          </a:xfrm>
          <a:prstGeom prst="roundRect">
            <a:avLst>
              <a:gd name="adj" fmla="val 134383"/>
            </a:avLst>
          </a:prstGeom>
          <a:solidFill>
            <a:srgbClr val="1D1D1B"/>
          </a:solidFill>
          <a:ln/>
        </p:spPr>
      </p:sp>
      <p:sp>
        <p:nvSpPr>
          <p:cNvPr id="6" name="Text 4"/>
          <p:cNvSpPr/>
          <p:nvPr/>
        </p:nvSpPr>
        <p:spPr>
          <a:xfrm>
            <a:off x="10496610" y="2009180"/>
            <a:ext cx="272177" cy="340162"/>
          </a:xfrm>
          <a:prstGeom prst="rect">
            <a:avLst/>
          </a:prstGeom>
          <a:noFill/>
          <a:ln/>
        </p:spPr>
        <p:txBody>
          <a:bodyPr wrap="none" lIns="0" tIns="0" rIns="0" bIns="0" rtlCol="0" anchor="t"/>
          <a:lstStyle/>
          <a:p>
            <a:pPr marL="0" indent="0" algn="r" rtl="1">
              <a:lnSpc>
                <a:spcPts val="3400"/>
              </a:lnSpc>
              <a:buNone/>
            </a:pPr>
            <a:r>
              <a:rPr lang="en-US" sz="2100" dirty="0">
                <a:solidFill>
                  <a:srgbClr val="FFFFFF"/>
                </a:solidFill>
                <a:latin typeface="Tomorrow Semi Bold" pitchFamily="34" charset="0"/>
                <a:ea typeface="Tomorrow Semi Bold" pitchFamily="34" charset="-122"/>
                <a:cs typeface="Tomorrow Semi Bold" pitchFamily="34" charset="-120"/>
              </a:rPr>
              <a:t>1</a:t>
            </a:r>
            <a:endParaRPr lang="en-US" sz="2100" dirty="0"/>
          </a:p>
        </p:txBody>
      </p:sp>
      <p:sp>
        <p:nvSpPr>
          <p:cNvPr id="7" name="Text 5"/>
          <p:cNvSpPr/>
          <p:nvPr/>
        </p:nvSpPr>
        <p:spPr>
          <a:xfrm>
            <a:off x="10744081" y="274617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مفصولة وقابلة للتوسع</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685961" y="3236595"/>
            <a:ext cx="5893356" cy="1088708"/>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تسمح هندسة الخدمات المصغرة لمحرك التوصيات بتوسيع نطاقه بشكل مستقل عن التطبيق الرئيسي، مما يوفر مرونة كبيرة في إدارة الأحمال المتزايدة.</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93790" y="2179201"/>
            <a:ext cx="6408063" cy="2403396"/>
          </a:xfrm>
          <a:prstGeom prst="roundRect">
            <a:avLst>
              <a:gd name="adj" fmla="val 6087"/>
            </a:avLst>
          </a:prstGeom>
          <a:solidFill>
            <a:srgbClr val="FCFCFC"/>
          </a:solidFill>
          <a:ln/>
        </p:spPr>
      </p:sp>
      <p:sp>
        <p:nvSpPr>
          <p:cNvPr id="10" name="Shape 8"/>
          <p:cNvSpPr/>
          <p:nvPr/>
        </p:nvSpPr>
        <p:spPr>
          <a:xfrm>
            <a:off x="793790" y="2148721"/>
            <a:ext cx="6408063" cy="121920"/>
          </a:xfrm>
          <a:prstGeom prst="roundRect">
            <a:avLst>
              <a:gd name="adj" fmla="val 27907"/>
            </a:avLst>
          </a:prstGeom>
          <a:solidFill>
            <a:srgbClr val="1D1D1B"/>
          </a:solidFill>
          <a:ln/>
        </p:spPr>
      </p:sp>
      <p:sp>
        <p:nvSpPr>
          <p:cNvPr id="11" name="Shape 9"/>
          <p:cNvSpPr/>
          <p:nvPr/>
        </p:nvSpPr>
        <p:spPr>
          <a:xfrm>
            <a:off x="3657540" y="1839039"/>
            <a:ext cx="680442" cy="680442"/>
          </a:xfrm>
          <a:prstGeom prst="roundRect">
            <a:avLst>
              <a:gd name="adj" fmla="val 134383"/>
            </a:avLst>
          </a:prstGeom>
          <a:solidFill>
            <a:srgbClr val="1D1D1B"/>
          </a:solidFill>
          <a:ln/>
        </p:spPr>
      </p:sp>
      <p:sp>
        <p:nvSpPr>
          <p:cNvPr id="12" name="Text 10"/>
          <p:cNvSpPr/>
          <p:nvPr/>
        </p:nvSpPr>
        <p:spPr>
          <a:xfrm>
            <a:off x="3861733" y="2009180"/>
            <a:ext cx="272177" cy="340162"/>
          </a:xfrm>
          <a:prstGeom prst="rect">
            <a:avLst/>
          </a:prstGeom>
          <a:noFill/>
          <a:ln/>
        </p:spPr>
        <p:txBody>
          <a:bodyPr wrap="none" lIns="0" tIns="0" rIns="0" bIns="0" rtlCol="0" anchor="t"/>
          <a:lstStyle/>
          <a:p>
            <a:pPr marL="0" indent="0" algn="r" rtl="1">
              <a:lnSpc>
                <a:spcPts val="3400"/>
              </a:lnSpc>
              <a:buNone/>
            </a:pPr>
            <a:r>
              <a:rPr lang="en-US" sz="2100" dirty="0">
                <a:solidFill>
                  <a:srgbClr val="FFFFFF"/>
                </a:solidFill>
                <a:latin typeface="Tomorrow Semi Bold" pitchFamily="34" charset="0"/>
                <a:ea typeface="Tomorrow Semi Bold" pitchFamily="34" charset="-122"/>
                <a:cs typeface="Tomorrow Semi Bold" pitchFamily="34" charset="-120"/>
              </a:rPr>
              <a:t>2</a:t>
            </a:r>
            <a:endParaRPr lang="en-US" sz="2100" dirty="0"/>
          </a:p>
        </p:txBody>
      </p:sp>
      <p:sp>
        <p:nvSpPr>
          <p:cNvPr id="13" name="Text 11"/>
          <p:cNvSpPr/>
          <p:nvPr/>
        </p:nvSpPr>
        <p:spPr>
          <a:xfrm>
            <a:off x="4109323" y="274617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قاعدة كود قابلة للصيانة</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1051084" y="3236595"/>
            <a:ext cx="5893475" cy="1088708"/>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تطبيق الهندسة النظيفة وأنماط التصميم الراسخة (CQRS، الوسيط) ينتج عنه كود سهل الفهم والاختبار والتوسيع، مما يقلل من الديون التقنية.</a:t>
            </a:r>
            <a:endParaRPr lang="en-US" sz="1750" dirty="0">
              <a:latin typeface="Times New Roman" panose="02020603050405020304" pitchFamily="18" charset="0"/>
              <a:cs typeface="Times New Roman" panose="02020603050405020304" pitchFamily="18" charset="0"/>
            </a:endParaRPr>
          </a:p>
        </p:txBody>
      </p:sp>
      <p:sp>
        <p:nvSpPr>
          <p:cNvPr id="15" name="Shape 13"/>
          <p:cNvSpPr/>
          <p:nvPr/>
        </p:nvSpPr>
        <p:spPr>
          <a:xfrm>
            <a:off x="7428667" y="5149572"/>
            <a:ext cx="6407944" cy="2403396"/>
          </a:xfrm>
          <a:prstGeom prst="roundRect">
            <a:avLst>
              <a:gd name="adj" fmla="val 6087"/>
            </a:avLst>
          </a:prstGeom>
          <a:solidFill>
            <a:srgbClr val="FCFCFC"/>
          </a:solidFill>
          <a:ln/>
        </p:spPr>
      </p:sp>
      <p:sp>
        <p:nvSpPr>
          <p:cNvPr id="16" name="Shape 14"/>
          <p:cNvSpPr/>
          <p:nvPr/>
        </p:nvSpPr>
        <p:spPr>
          <a:xfrm>
            <a:off x="7428667" y="5119092"/>
            <a:ext cx="6407944" cy="121920"/>
          </a:xfrm>
          <a:prstGeom prst="roundRect">
            <a:avLst>
              <a:gd name="adj" fmla="val 27907"/>
            </a:avLst>
          </a:prstGeom>
          <a:solidFill>
            <a:srgbClr val="1D1D1B"/>
          </a:solidFill>
          <a:ln/>
        </p:spPr>
      </p:sp>
      <p:sp>
        <p:nvSpPr>
          <p:cNvPr id="17" name="Shape 15"/>
          <p:cNvSpPr/>
          <p:nvPr/>
        </p:nvSpPr>
        <p:spPr>
          <a:xfrm>
            <a:off x="10292417" y="4809411"/>
            <a:ext cx="680442" cy="680442"/>
          </a:xfrm>
          <a:prstGeom prst="roundRect">
            <a:avLst>
              <a:gd name="adj" fmla="val 134383"/>
            </a:avLst>
          </a:prstGeom>
          <a:solidFill>
            <a:srgbClr val="1D1D1B"/>
          </a:solidFill>
          <a:ln/>
        </p:spPr>
      </p:sp>
      <p:sp>
        <p:nvSpPr>
          <p:cNvPr id="18" name="Text 16"/>
          <p:cNvSpPr/>
          <p:nvPr/>
        </p:nvSpPr>
        <p:spPr>
          <a:xfrm>
            <a:off x="10496610" y="4979551"/>
            <a:ext cx="272177" cy="340162"/>
          </a:xfrm>
          <a:prstGeom prst="rect">
            <a:avLst/>
          </a:prstGeom>
          <a:noFill/>
          <a:ln/>
        </p:spPr>
        <p:txBody>
          <a:bodyPr wrap="none" lIns="0" tIns="0" rIns="0" bIns="0" rtlCol="0" anchor="t"/>
          <a:lstStyle/>
          <a:p>
            <a:pPr marL="0" indent="0" algn="r" rtl="1">
              <a:lnSpc>
                <a:spcPts val="3400"/>
              </a:lnSpc>
              <a:buNone/>
            </a:pPr>
            <a:r>
              <a:rPr lang="en-US" sz="2100" dirty="0">
                <a:solidFill>
                  <a:srgbClr val="FFFFFF"/>
                </a:solidFill>
                <a:latin typeface="Tomorrow Semi Bold" pitchFamily="34" charset="0"/>
                <a:ea typeface="Tomorrow Semi Bold" pitchFamily="34" charset="-122"/>
                <a:cs typeface="Tomorrow Semi Bold" pitchFamily="34" charset="-120"/>
              </a:rPr>
              <a:t>3</a:t>
            </a:r>
            <a:endParaRPr lang="en-US" sz="2100" dirty="0"/>
          </a:p>
        </p:txBody>
      </p:sp>
      <p:sp>
        <p:nvSpPr>
          <p:cNvPr id="19" name="Text 17"/>
          <p:cNvSpPr/>
          <p:nvPr/>
        </p:nvSpPr>
        <p:spPr>
          <a:xfrm>
            <a:off x="10744081" y="571654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كفاءة التطوير</a:t>
            </a:r>
            <a:endParaRPr lang="en-US" sz="2200" dirty="0">
              <a:latin typeface="Times New Roman" panose="02020603050405020304" pitchFamily="18" charset="0"/>
              <a:cs typeface="Times New Roman" panose="02020603050405020304" pitchFamily="18" charset="0"/>
            </a:endParaRPr>
          </a:p>
        </p:txBody>
      </p:sp>
      <p:sp>
        <p:nvSpPr>
          <p:cNvPr id="20" name="Text 18"/>
          <p:cNvSpPr/>
          <p:nvPr/>
        </p:nvSpPr>
        <p:spPr>
          <a:xfrm>
            <a:off x="7685961" y="6206966"/>
            <a:ext cx="5893356" cy="1088708"/>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استخدام Flutter للتطبيق المحمول قلل بشكل كبير من وقت وموارد التطوير مقارنة ببناء تطبيقين أصليين منفصلين، مع الحفاظ على تجربة مستخدم سلسة.</a:t>
            </a:r>
            <a:endParaRPr lang="en-US" sz="1750" dirty="0">
              <a:latin typeface="Times New Roman" panose="02020603050405020304" pitchFamily="18" charset="0"/>
              <a:cs typeface="Times New Roman" panose="02020603050405020304" pitchFamily="18" charset="0"/>
            </a:endParaRPr>
          </a:p>
        </p:txBody>
      </p:sp>
      <p:sp>
        <p:nvSpPr>
          <p:cNvPr id="21" name="Shape 19"/>
          <p:cNvSpPr/>
          <p:nvPr/>
        </p:nvSpPr>
        <p:spPr>
          <a:xfrm>
            <a:off x="793790" y="5149572"/>
            <a:ext cx="6408063" cy="2403396"/>
          </a:xfrm>
          <a:prstGeom prst="roundRect">
            <a:avLst>
              <a:gd name="adj" fmla="val 6087"/>
            </a:avLst>
          </a:prstGeom>
          <a:solidFill>
            <a:srgbClr val="FCFCFC"/>
          </a:solidFill>
          <a:ln/>
        </p:spPr>
      </p:sp>
      <p:sp>
        <p:nvSpPr>
          <p:cNvPr id="22" name="Shape 20"/>
          <p:cNvSpPr/>
          <p:nvPr/>
        </p:nvSpPr>
        <p:spPr>
          <a:xfrm>
            <a:off x="793790" y="5119092"/>
            <a:ext cx="6408063" cy="121920"/>
          </a:xfrm>
          <a:prstGeom prst="roundRect">
            <a:avLst>
              <a:gd name="adj" fmla="val 27907"/>
            </a:avLst>
          </a:prstGeom>
          <a:solidFill>
            <a:srgbClr val="1D1D1B"/>
          </a:solidFill>
          <a:ln/>
        </p:spPr>
      </p:sp>
      <p:sp>
        <p:nvSpPr>
          <p:cNvPr id="23" name="Shape 21"/>
          <p:cNvSpPr/>
          <p:nvPr/>
        </p:nvSpPr>
        <p:spPr>
          <a:xfrm>
            <a:off x="3657540" y="4809411"/>
            <a:ext cx="680442" cy="680442"/>
          </a:xfrm>
          <a:prstGeom prst="roundRect">
            <a:avLst>
              <a:gd name="adj" fmla="val 134383"/>
            </a:avLst>
          </a:prstGeom>
          <a:solidFill>
            <a:srgbClr val="1D1D1B"/>
          </a:solidFill>
          <a:ln/>
        </p:spPr>
      </p:sp>
      <p:sp>
        <p:nvSpPr>
          <p:cNvPr id="24" name="Text 22"/>
          <p:cNvSpPr/>
          <p:nvPr/>
        </p:nvSpPr>
        <p:spPr>
          <a:xfrm>
            <a:off x="3861733" y="4979551"/>
            <a:ext cx="272177" cy="340162"/>
          </a:xfrm>
          <a:prstGeom prst="rect">
            <a:avLst/>
          </a:prstGeom>
          <a:noFill/>
          <a:ln/>
        </p:spPr>
        <p:txBody>
          <a:bodyPr wrap="none" lIns="0" tIns="0" rIns="0" bIns="0" rtlCol="0" anchor="t"/>
          <a:lstStyle/>
          <a:p>
            <a:pPr marL="0" indent="0" algn="r" rtl="1">
              <a:lnSpc>
                <a:spcPts val="3400"/>
              </a:lnSpc>
              <a:buNone/>
            </a:pPr>
            <a:r>
              <a:rPr lang="en-US" sz="2100" dirty="0">
                <a:solidFill>
                  <a:srgbClr val="FFFFFF"/>
                </a:solidFill>
                <a:latin typeface="Tomorrow Semi Bold" pitchFamily="34" charset="0"/>
                <a:ea typeface="Tomorrow Semi Bold" pitchFamily="34" charset="-122"/>
                <a:cs typeface="Tomorrow Semi Bold" pitchFamily="34" charset="-120"/>
              </a:rPr>
              <a:t>4</a:t>
            </a:r>
            <a:endParaRPr lang="en-US" sz="2100" dirty="0"/>
          </a:p>
        </p:txBody>
      </p:sp>
      <p:sp>
        <p:nvSpPr>
          <p:cNvPr id="25" name="Text 23"/>
          <p:cNvSpPr/>
          <p:nvPr/>
        </p:nvSpPr>
        <p:spPr>
          <a:xfrm>
            <a:off x="4109323" y="571654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موجهة نحو الأداء</a:t>
            </a:r>
            <a:endParaRPr lang="en-US" sz="2200" dirty="0">
              <a:latin typeface="Times New Roman" panose="02020603050405020304" pitchFamily="18" charset="0"/>
              <a:cs typeface="Times New Roman" panose="02020603050405020304" pitchFamily="18" charset="0"/>
            </a:endParaRPr>
          </a:p>
        </p:txBody>
      </p:sp>
      <p:sp>
        <p:nvSpPr>
          <p:cNvPr id="26" name="Text 24"/>
          <p:cNvSpPr/>
          <p:nvPr/>
        </p:nvSpPr>
        <p:spPr>
          <a:xfrm>
            <a:off x="1051084" y="6206966"/>
            <a:ext cx="5893475" cy="1088708"/>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اختيار ASP.NET Core واستخدام CQRS كانا قرارين متعمدين لضمان نظام عالي الأداء وسريع الاستجابة، خاصة عند التعامل مع عمليات القراءة والكتابة المعقدة.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561302" y="2273498"/>
            <a:ext cx="6275308"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التكامل التقني بين المكونات</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3322439"/>
            <a:ext cx="7556421" cy="2633663"/>
          </a:xfrm>
          <a:prstGeom prst="roundRect">
            <a:avLst>
              <a:gd name="adj" fmla="val 1292"/>
            </a:avLst>
          </a:prstGeom>
          <a:solidFill>
            <a:srgbClr val="B6D6FC"/>
          </a:solidFill>
          <a:ln/>
        </p:spPr>
      </p:sp>
      <p:pic>
        <p:nvPicPr>
          <p:cNvPr id="5" name="Image 1" descr="preencoded.png"/>
          <p:cNvPicPr>
            <a:picLocks noChangeAspect="1"/>
          </p:cNvPicPr>
          <p:nvPr/>
        </p:nvPicPr>
        <p:blipFill>
          <a:blip r:embed="rId4"/>
          <a:stretch>
            <a:fillRect/>
          </a:stretch>
        </p:blipFill>
        <p:spPr>
          <a:xfrm>
            <a:off x="6507004" y="3647361"/>
            <a:ext cx="354330" cy="283488"/>
          </a:xfrm>
          <a:prstGeom prst="rect">
            <a:avLst/>
          </a:prstGeom>
        </p:spPr>
      </p:pic>
      <p:sp>
        <p:nvSpPr>
          <p:cNvPr id="6" name="Text 2"/>
          <p:cNvSpPr/>
          <p:nvPr/>
        </p:nvSpPr>
        <p:spPr>
          <a:xfrm>
            <a:off x="10774561" y="360592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000000"/>
                </a:solidFill>
                <a:latin typeface="Times New Roman" panose="02020603050405020304" pitchFamily="18" charset="0"/>
                <a:ea typeface="Tomorrow Semi Bold" pitchFamily="34" charset="-122"/>
                <a:cs typeface="Times New Roman" panose="02020603050405020304" pitchFamily="18" charset="0"/>
              </a:rPr>
              <a:t>أمن النظام والاتصالات</a:t>
            </a:r>
            <a:endParaRPr lang="en-US" sz="2200" dirty="0">
              <a:latin typeface="Times New Roman" panose="02020603050405020304" pitchFamily="18" charset="0"/>
              <a:cs typeface="Times New Roman" panose="02020603050405020304" pitchFamily="18" charset="0"/>
            </a:endParaRPr>
          </a:p>
        </p:txBody>
      </p:sp>
      <p:sp>
        <p:nvSpPr>
          <p:cNvPr id="7" name="Text 3"/>
          <p:cNvSpPr/>
          <p:nvPr/>
        </p:nvSpPr>
        <p:spPr>
          <a:xfrm>
            <a:off x="7088148" y="4187071"/>
            <a:ext cx="6521648" cy="1451610"/>
          </a:xfrm>
          <a:prstGeom prst="rect">
            <a:avLst/>
          </a:prstGeom>
          <a:noFill/>
          <a:ln/>
        </p:spPr>
        <p:txBody>
          <a:bodyPr wrap="square" lIns="0" tIns="0" rIns="0" bIns="0" rtlCol="0" anchor="t"/>
          <a:lstStyle/>
          <a:p>
            <a:pPr marL="0" indent="0" algn="r" rtl="1">
              <a:lnSpc>
                <a:spcPts val="2850"/>
              </a:lnSpc>
              <a:buNone/>
            </a:pPr>
            <a:r>
              <a:rPr lang="en-US" sz="1750" dirty="0">
                <a:solidFill>
                  <a:srgbClr val="000000"/>
                </a:solidFill>
                <a:latin typeface="Times New Roman" panose="02020603050405020304" pitchFamily="18" charset="0"/>
                <a:ea typeface="Tomorrow" pitchFamily="34" charset="-122"/>
                <a:cs typeface="Times New Roman" panose="02020603050405020304" pitchFamily="18" charset="0"/>
              </a:rPr>
              <a:t>يتصل العملاء بالخلفية عبر واجهة برمجة تطبيقات REST آمنة باستخدام مصادقة JWT. تتعامل الخلفية مع منطق الأعمال وتقوم بمكالمات غير متزامنة إلى محرك التوصيات لمعالجة البيانات واسترداد النتائج المخصصة، مما يضمن أن التطبيق الرئيسي يظل سريع الاستجابة.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81657" y="812006"/>
            <a:ext cx="9154954"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الخاتمة وخارطة الطريق التقنية المستقبلية</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4203263" y="2087761"/>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1D1D1B"/>
                </a:solidFill>
                <a:latin typeface="Times New Roman" panose="02020603050405020304" pitchFamily="18" charset="0"/>
                <a:ea typeface="Tomorrow Semi Bold" pitchFamily="34" charset="-122"/>
                <a:cs typeface="Times New Roman" panose="02020603050405020304" pitchFamily="18" charset="0"/>
              </a:rPr>
              <a:t>الملخص</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668905"/>
            <a:ext cx="6244709" cy="725805"/>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لقد نجحنا في هندسة تطبيق متكامل معقد بهندسة معمارية حديثة ومفصولة تتميز بالأداء العالي وقابلية الصيانة.</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11008995" y="2087761"/>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1D1D1B"/>
                </a:solidFill>
                <a:latin typeface="Times New Roman" panose="02020603050405020304" pitchFamily="18" charset="0"/>
                <a:ea typeface="Tomorrow Semi Bold" pitchFamily="34" charset="-122"/>
                <a:cs typeface="Times New Roman" panose="02020603050405020304" pitchFamily="18" charset="0"/>
              </a:rPr>
              <a:t>العمل المستقبلي</a:t>
            </a:r>
            <a:endParaRPr lang="en-US" sz="2200" dirty="0">
              <a:latin typeface="Times New Roman" panose="02020603050405020304" pitchFamily="18" charset="0"/>
              <a:cs typeface="Times New Roman" panose="02020603050405020304" pitchFamily="18" charset="0"/>
            </a:endParaRPr>
          </a:p>
        </p:txBody>
      </p:sp>
      <p:sp>
        <p:nvSpPr>
          <p:cNvPr id="6" name="Shape 4"/>
          <p:cNvSpPr/>
          <p:nvPr/>
        </p:nvSpPr>
        <p:spPr>
          <a:xfrm>
            <a:off x="13730883" y="2817733"/>
            <a:ext cx="113348" cy="113348"/>
          </a:xfrm>
          <a:prstGeom prst="roundRect">
            <a:avLst>
              <a:gd name="adj" fmla="val 403360"/>
            </a:avLst>
          </a:prstGeom>
          <a:solidFill>
            <a:srgbClr val="1D1D1B"/>
          </a:solidFill>
          <a:ln/>
        </p:spPr>
      </p:sp>
      <p:sp>
        <p:nvSpPr>
          <p:cNvPr id="7" name="Text 5"/>
          <p:cNvSpPr/>
          <p:nvPr/>
        </p:nvSpPr>
        <p:spPr>
          <a:xfrm>
            <a:off x="10030778" y="2697242"/>
            <a:ext cx="3473291"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هندسة معمارية دقيقة الخدمات</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599521" y="3278386"/>
            <a:ext cx="5904548" cy="725805"/>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الانتقال إلى هندسة معمارية كاملة للخدمات المصغرة لتعزيز قابلية التوسع بشكل أكبر</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13730883" y="4578310"/>
            <a:ext cx="113348" cy="113348"/>
          </a:xfrm>
          <a:prstGeom prst="roundRect">
            <a:avLst>
              <a:gd name="adj" fmla="val 403360"/>
            </a:avLst>
          </a:prstGeom>
          <a:solidFill>
            <a:srgbClr val="1D1D1B"/>
          </a:solidFill>
          <a:ln/>
        </p:spPr>
      </p:sp>
      <p:sp>
        <p:nvSpPr>
          <p:cNvPr id="10" name="Text 8"/>
          <p:cNvSpPr/>
          <p:nvPr/>
        </p:nvSpPr>
        <p:spPr>
          <a:xfrm>
            <a:off x="10668833" y="4457819"/>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أتمتة عمليات التطوير</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7599521" y="5038963"/>
            <a:ext cx="5904548" cy="362903"/>
          </a:xfrm>
          <a:prstGeom prst="rect">
            <a:avLst/>
          </a:prstGeom>
          <a:noFill/>
          <a:ln/>
        </p:spPr>
        <p:txBody>
          <a:bodyPr wrap="non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تنفيذ خط أنابيب CI/CD للاختبار والنشر الآلي</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13730883" y="5975985"/>
            <a:ext cx="113348" cy="113348"/>
          </a:xfrm>
          <a:prstGeom prst="roundRect">
            <a:avLst>
              <a:gd name="adj" fmla="val 403360"/>
            </a:avLst>
          </a:prstGeom>
          <a:solidFill>
            <a:srgbClr val="1D1D1B"/>
          </a:solidFill>
          <a:ln/>
        </p:spPr>
      </p:sp>
      <p:sp>
        <p:nvSpPr>
          <p:cNvPr id="13" name="Text 11"/>
          <p:cNvSpPr/>
          <p:nvPr/>
        </p:nvSpPr>
        <p:spPr>
          <a:xfrm>
            <a:off x="10668833" y="5855494"/>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تحسين نماذج التوصية</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7599521" y="6436638"/>
            <a:ext cx="5904548" cy="725805"/>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استكشاف نماذج توصية أكثر تقدمًا (مثل النماذج القائمة على الانتباه) لتحسين التخصيص</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68429" y="566976"/>
            <a:ext cx="11240333" cy="644366"/>
          </a:xfrm>
          <a:prstGeom prst="rect">
            <a:avLst/>
          </a:prstGeom>
          <a:noFill/>
          <a:ln/>
        </p:spPr>
        <p:txBody>
          <a:bodyPr wrap="none" lIns="0" tIns="0" rIns="0" bIns="0" rtlCol="0" anchor="t"/>
          <a:lstStyle/>
          <a:p>
            <a:pPr marL="0" indent="0" algn="r" rtl="1">
              <a:lnSpc>
                <a:spcPts val="5050"/>
              </a:lnSpc>
              <a:buNone/>
            </a:pPr>
            <a:r>
              <a:rPr lang="en-US" sz="4050" dirty="0">
                <a:solidFill>
                  <a:srgbClr val="1D1D1B"/>
                </a:solidFill>
                <a:latin typeface="Times New Roman" panose="02020603050405020304" pitchFamily="18" charset="0"/>
                <a:ea typeface="Tomorrow Semi Bold" pitchFamily="34" charset="-122"/>
                <a:cs typeface="Times New Roman" panose="02020603050405020304" pitchFamily="18" charset="0"/>
              </a:rPr>
              <a:t>هدف المشروع: حل تجزئة السوق بهندسة معمارية موحدة</a:t>
            </a:r>
            <a:endParaRPr lang="en-US" sz="4050" dirty="0">
              <a:latin typeface="Times New Roman" panose="02020603050405020304" pitchFamily="18" charset="0"/>
              <a:cs typeface="Times New Roman" panose="02020603050405020304" pitchFamily="18" charset="0"/>
            </a:endParaRPr>
          </a:p>
        </p:txBody>
      </p:sp>
      <p:sp>
        <p:nvSpPr>
          <p:cNvPr id="3" name="Text 1"/>
          <p:cNvSpPr/>
          <p:nvPr/>
        </p:nvSpPr>
        <p:spPr>
          <a:xfrm>
            <a:off x="4486156" y="1726644"/>
            <a:ext cx="2577584" cy="322183"/>
          </a:xfrm>
          <a:prstGeom prst="rect">
            <a:avLst/>
          </a:prstGeom>
          <a:noFill/>
          <a:ln/>
        </p:spPr>
        <p:txBody>
          <a:bodyPr wrap="none" lIns="0" tIns="0" rIns="0" bIns="0" rtlCol="0" anchor="t"/>
          <a:lstStyle/>
          <a:p>
            <a:pPr marL="0" indent="0" algn="r" rtl="1">
              <a:lnSpc>
                <a:spcPts val="2500"/>
              </a:lnSpc>
              <a:buNone/>
            </a:pPr>
            <a:r>
              <a:rPr lang="en-US" sz="2000" dirty="0">
                <a:solidFill>
                  <a:srgbClr val="1D1D1B"/>
                </a:solidFill>
                <a:latin typeface="Times New Roman" panose="02020603050405020304" pitchFamily="18" charset="0"/>
                <a:ea typeface="Tomorrow Semi Bold" pitchFamily="34" charset="-122"/>
                <a:cs typeface="Times New Roman" panose="02020603050405020304" pitchFamily="18" charset="0"/>
              </a:rPr>
              <a:t>المشكلة</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21638" y="2254925"/>
            <a:ext cx="6342102" cy="659844"/>
          </a:xfrm>
          <a:prstGeom prst="rect">
            <a:avLst/>
          </a:prstGeom>
          <a:noFill/>
          <a:ln/>
        </p:spPr>
        <p:txBody>
          <a:bodyPr wrap="square" lIns="0" tIns="0" rIns="0" bIns="0" rtlCol="0" anchor="t"/>
          <a:lstStyle/>
          <a:p>
            <a:pPr marL="0" indent="0" algn="r" rtl="1">
              <a:lnSpc>
                <a:spcPts val="2550"/>
              </a:lnSpc>
              <a:buNone/>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سوق حجوزات الضيافة مجزأة عبر منصات منفصلة للفنادق والمطاعم، مما يؤدي إلى تجربة مستخدم سيئة.</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4486156" y="3120866"/>
            <a:ext cx="2577584" cy="322183"/>
          </a:xfrm>
          <a:prstGeom prst="rect">
            <a:avLst/>
          </a:prstGeom>
          <a:noFill/>
          <a:ln/>
        </p:spPr>
        <p:txBody>
          <a:bodyPr wrap="none" lIns="0" tIns="0" rIns="0" bIns="0" rtlCol="0" anchor="t"/>
          <a:lstStyle/>
          <a:p>
            <a:pPr marL="0" indent="0" algn="r" rtl="1">
              <a:lnSpc>
                <a:spcPts val="2500"/>
              </a:lnSpc>
              <a:buNone/>
            </a:pPr>
            <a:r>
              <a:rPr lang="en-US" sz="2000" dirty="0">
                <a:solidFill>
                  <a:srgbClr val="1D1D1B"/>
                </a:solidFill>
                <a:latin typeface="Times New Roman" panose="02020603050405020304" pitchFamily="18" charset="0"/>
                <a:ea typeface="Tomorrow Semi Bold" pitchFamily="34" charset="-122"/>
                <a:cs typeface="Times New Roman" panose="02020603050405020304" pitchFamily="18" charset="0"/>
              </a:rPr>
              <a:t>الحل التقني</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21638" y="3649147"/>
            <a:ext cx="6342102" cy="659844"/>
          </a:xfrm>
          <a:prstGeom prst="rect">
            <a:avLst/>
          </a:prstGeom>
          <a:noFill/>
          <a:ln/>
        </p:spPr>
        <p:txBody>
          <a:bodyPr wrap="square" lIns="0" tIns="0" rIns="0" bIns="0" rtlCol="0" anchor="t"/>
          <a:lstStyle/>
          <a:p>
            <a:pPr marL="0" indent="0" algn="r" rtl="1">
              <a:lnSpc>
                <a:spcPts val="2550"/>
              </a:lnSpc>
              <a:buNone/>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قمنا بتطوير منصة قوية موحدة باستخدام مبادئ الهندسة النظيفة ونهج الخدمات المصغرة لمكونات الذكاء الاصطناعي.</a:t>
            </a:r>
            <a:endParaRPr lang="en-US" sz="16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854279" y="646033"/>
            <a:ext cx="6495931"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هندسة النظام رفيعة المستوى</a:t>
            </a:r>
            <a:endParaRPr lang="en-US" sz="44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216140" y="1694974"/>
            <a:ext cx="1134070" cy="1805940"/>
          </a:xfrm>
          <a:prstGeom prst="rect">
            <a:avLst/>
          </a:prstGeom>
        </p:spPr>
      </p:pic>
      <p:sp>
        <p:nvSpPr>
          <p:cNvPr id="5" name="Text 1"/>
          <p:cNvSpPr/>
          <p:nvPr/>
        </p:nvSpPr>
        <p:spPr>
          <a:xfrm>
            <a:off x="4154091" y="192178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تطبيقات العميل</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793790" y="2412206"/>
            <a:ext cx="6195536" cy="362903"/>
          </a:xfrm>
          <a:prstGeom prst="rect">
            <a:avLst/>
          </a:prstGeom>
          <a:noFill/>
          <a:ln/>
        </p:spPr>
        <p:txBody>
          <a:bodyPr wrap="none" lIns="0" tIns="0" rIns="0" bIns="0" rtlCol="0" anchor="t"/>
          <a:lstStyle/>
          <a:p>
            <a:pPr marL="0" indent="0" algn="r">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Flutter (MVVM) للهواتف المحمولة</a:t>
            </a:r>
            <a:endParaRPr lang="en-US" sz="1750" dirty="0">
              <a:latin typeface="Times New Roman" panose="02020603050405020304" pitchFamily="18" charset="0"/>
              <a:cs typeface="Times New Roman" panose="02020603050405020304" pitchFamily="18" charset="0"/>
            </a:endParaRPr>
          </a:p>
        </p:txBody>
      </p:sp>
      <p:sp>
        <p:nvSpPr>
          <p:cNvPr id="7" name="Text 3"/>
          <p:cNvSpPr/>
          <p:nvPr/>
        </p:nvSpPr>
        <p:spPr>
          <a:xfrm>
            <a:off x="793790" y="2911197"/>
            <a:ext cx="6195536" cy="362903"/>
          </a:xfrm>
          <a:prstGeom prst="rect">
            <a:avLst/>
          </a:prstGeom>
          <a:noFill/>
          <a:ln/>
        </p:spPr>
        <p:txBody>
          <a:bodyPr wrap="none" lIns="0" tIns="0" rIns="0" bIns="0" rtlCol="0" anchor="t"/>
          <a:lstStyle/>
          <a:p>
            <a:pPr marL="0" indent="0" algn="r">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React للوحة تحكم الإدارة</a:t>
            </a:r>
            <a:endParaRPr lang="en-US" sz="175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7216140" y="3500914"/>
            <a:ext cx="1134070" cy="1360884"/>
          </a:xfrm>
          <a:prstGeom prst="rect">
            <a:avLst/>
          </a:prstGeom>
        </p:spPr>
      </p:pic>
      <p:sp>
        <p:nvSpPr>
          <p:cNvPr id="9" name="Text 4"/>
          <p:cNvSpPr/>
          <p:nvPr/>
        </p:nvSpPr>
        <p:spPr>
          <a:xfrm>
            <a:off x="3554254" y="3727728"/>
            <a:ext cx="3435072"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واجهة برمجة التطبيقات الخلفية</a:t>
            </a:r>
            <a:endParaRPr lang="en-US" sz="2200" dirty="0">
              <a:latin typeface="Times New Roman" panose="02020603050405020304" pitchFamily="18" charset="0"/>
              <a:cs typeface="Times New Roman" panose="02020603050405020304" pitchFamily="18" charset="0"/>
            </a:endParaRPr>
          </a:p>
        </p:txBody>
      </p:sp>
      <p:sp>
        <p:nvSpPr>
          <p:cNvPr id="10" name="Text 5"/>
          <p:cNvSpPr/>
          <p:nvPr/>
        </p:nvSpPr>
        <p:spPr>
          <a:xfrm>
            <a:off x="793790" y="4218146"/>
            <a:ext cx="6195536" cy="362903"/>
          </a:xfrm>
          <a:prstGeom prst="rect">
            <a:avLst/>
          </a:prstGeom>
          <a:noFill/>
          <a:ln/>
        </p:spPr>
        <p:txBody>
          <a:bodyPr wrap="none" lIns="0" tIns="0" rIns="0" bIns="0" rtlCol="0" anchor="t"/>
          <a:lstStyle/>
          <a:p>
            <a:pPr marL="0" indent="0" algn="r">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ASP.NET Core كمحور اتصال مركزي</a:t>
            </a:r>
            <a:endParaRPr lang="en-US" sz="175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7216140" y="4861798"/>
            <a:ext cx="1134070" cy="1360884"/>
          </a:xfrm>
          <a:prstGeom prst="rect">
            <a:avLst/>
          </a:prstGeom>
        </p:spPr>
      </p:pic>
      <p:sp>
        <p:nvSpPr>
          <p:cNvPr id="12" name="Text 6"/>
          <p:cNvSpPr/>
          <p:nvPr/>
        </p:nvSpPr>
        <p:spPr>
          <a:xfrm>
            <a:off x="4154091" y="5088612"/>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محرك التوصيات</a:t>
            </a:r>
            <a:endParaRPr lang="en-US" sz="2200" dirty="0">
              <a:latin typeface="Times New Roman" panose="02020603050405020304" pitchFamily="18" charset="0"/>
              <a:cs typeface="Times New Roman" panose="02020603050405020304" pitchFamily="18" charset="0"/>
            </a:endParaRPr>
          </a:p>
        </p:txBody>
      </p:sp>
      <p:sp>
        <p:nvSpPr>
          <p:cNvPr id="13" name="Text 7"/>
          <p:cNvSpPr/>
          <p:nvPr/>
        </p:nvSpPr>
        <p:spPr>
          <a:xfrm>
            <a:off x="793790" y="5579031"/>
            <a:ext cx="6195536" cy="362903"/>
          </a:xfrm>
          <a:prstGeom prst="rect">
            <a:avLst/>
          </a:prstGeom>
          <a:noFill/>
          <a:ln/>
        </p:spPr>
        <p:txBody>
          <a:bodyPr wrap="non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خدمة مصغرة مستقلة تعتمد على Python/PyTorch</a:t>
            </a:r>
            <a:endParaRPr lang="en-US" sz="175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7"/>
          <a:stretch>
            <a:fillRect/>
          </a:stretch>
        </p:blipFill>
        <p:spPr>
          <a:xfrm>
            <a:off x="7216140" y="6222683"/>
            <a:ext cx="1134070" cy="1360884"/>
          </a:xfrm>
          <a:prstGeom prst="rect">
            <a:avLst/>
          </a:prstGeom>
        </p:spPr>
      </p:pic>
      <p:sp>
        <p:nvSpPr>
          <p:cNvPr id="15" name="Text 8"/>
          <p:cNvSpPr/>
          <p:nvPr/>
        </p:nvSpPr>
        <p:spPr>
          <a:xfrm>
            <a:off x="4154091" y="644949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قاعدة البيانات</a:t>
            </a:r>
            <a:endParaRPr lang="en-US" sz="2200" dirty="0">
              <a:latin typeface="Times New Roman" panose="02020603050405020304" pitchFamily="18" charset="0"/>
              <a:cs typeface="Times New Roman" panose="02020603050405020304" pitchFamily="18" charset="0"/>
            </a:endParaRPr>
          </a:p>
        </p:txBody>
      </p:sp>
      <p:sp>
        <p:nvSpPr>
          <p:cNvPr id="16" name="Text 9"/>
          <p:cNvSpPr/>
          <p:nvPr/>
        </p:nvSpPr>
        <p:spPr>
          <a:xfrm>
            <a:off x="793790" y="6939915"/>
            <a:ext cx="6195536" cy="362903"/>
          </a:xfrm>
          <a:prstGeom prst="rect">
            <a:avLst/>
          </a:prstGeom>
          <a:noFill/>
          <a:ln/>
        </p:spPr>
        <p:txBody>
          <a:bodyPr wrap="non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طبقة استمرارية البيانات المركزية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21367" y="1976438"/>
            <a:ext cx="8615243"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هندسة الواجهة الخلفية وأنماط التصميم</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428667" y="3138845"/>
            <a:ext cx="6407944" cy="3114199"/>
          </a:xfrm>
          <a:prstGeom prst="roundRect">
            <a:avLst>
              <a:gd name="adj" fmla="val 1093"/>
            </a:avLst>
          </a:prstGeom>
          <a:solidFill>
            <a:srgbClr val="FCFCFC"/>
          </a:solidFill>
          <a:ln w="30480">
            <a:solidFill>
              <a:srgbClr val="D6D0D0"/>
            </a:solidFill>
            <a:prstDash val="solid"/>
          </a:ln>
        </p:spPr>
      </p:sp>
      <p:sp>
        <p:nvSpPr>
          <p:cNvPr id="4" name="Shape 2"/>
          <p:cNvSpPr/>
          <p:nvPr/>
        </p:nvSpPr>
        <p:spPr>
          <a:xfrm>
            <a:off x="7428667" y="3138845"/>
            <a:ext cx="121920" cy="3114199"/>
          </a:xfrm>
          <a:prstGeom prst="roundRect">
            <a:avLst>
              <a:gd name="adj" fmla="val 27907"/>
            </a:avLst>
          </a:prstGeom>
          <a:solidFill>
            <a:srgbClr val="1D1D1B"/>
          </a:solidFill>
          <a:ln/>
        </p:spPr>
      </p:sp>
      <p:sp>
        <p:nvSpPr>
          <p:cNvPr id="5" name="Text 3"/>
          <p:cNvSpPr/>
          <p:nvPr/>
        </p:nvSpPr>
        <p:spPr>
          <a:xfrm>
            <a:off x="10652641" y="3396139"/>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الهندسة النظيفة</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7685961" y="3886557"/>
            <a:ext cx="5801916" cy="725805"/>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بُنيت على ASP.NET Core للأداء العالي والتوافق عبر المنصات مع التقيد الصارم بمبادئ الهندسة النظيفة:</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685961" y="4748451"/>
            <a:ext cx="5801916"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طبقة المجال: تحتوي على منطق الأعمال والكيانات</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7685961" y="5190649"/>
            <a:ext cx="5801916"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طبقة التطبيق: تنظم تدفق البيانات وحالات الاستخدام</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7685961" y="5632847"/>
            <a:ext cx="5801916"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طبقة البنية التحتية: تدير الموارد الخارجية</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93790" y="3138845"/>
            <a:ext cx="6408063" cy="3114199"/>
          </a:xfrm>
          <a:prstGeom prst="roundRect">
            <a:avLst>
              <a:gd name="adj" fmla="val 1093"/>
            </a:avLst>
          </a:prstGeom>
          <a:solidFill>
            <a:srgbClr val="FCFCFC"/>
          </a:solidFill>
          <a:ln w="30480">
            <a:solidFill>
              <a:srgbClr val="D6D0D0"/>
            </a:solidFill>
            <a:prstDash val="solid"/>
          </a:ln>
        </p:spPr>
      </p:sp>
      <p:sp>
        <p:nvSpPr>
          <p:cNvPr id="11" name="Shape 9"/>
          <p:cNvSpPr/>
          <p:nvPr/>
        </p:nvSpPr>
        <p:spPr>
          <a:xfrm>
            <a:off x="793790" y="3138845"/>
            <a:ext cx="121920" cy="3114199"/>
          </a:xfrm>
          <a:prstGeom prst="roundRect">
            <a:avLst>
              <a:gd name="adj" fmla="val 27907"/>
            </a:avLst>
          </a:prstGeom>
          <a:solidFill>
            <a:srgbClr val="1D1D1B"/>
          </a:solidFill>
          <a:ln/>
        </p:spPr>
      </p:sp>
      <p:sp>
        <p:nvSpPr>
          <p:cNvPr id="12" name="Text 10"/>
          <p:cNvSpPr/>
          <p:nvPr/>
        </p:nvSpPr>
        <p:spPr>
          <a:xfrm>
            <a:off x="4017883" y="3396139"/>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أنماط التصميم الرئيسية</a:t>
            </a:r>
            <a:endParaRPr lang="en-US" sz="2200" dirty="0">
              <a:latin typeface="Times New Roman" panose="02020603050405020304" pitchFamily="18" charset="0"/>
              <a:cs typeface="Times New Roman" panose="02020603050405020304" pitchFamily="18" charset="0"/>
            </a:endParaRPr>
          </a:p>
        </p:txBody>
      </p:sp>
      <p:sp>
        <p:nvSpPr>
          <p:cNvPr id="13" name="Text 11"/>
          <p:cNvSpPr/>
          <p:nvPr/>
        </p:nvSpPr>
        <p:spPr>
          <a:xfrm>
            <a:off x="1051084" y="3886557"/>
            <a:ext cx="5802035" cy="362903"/>
          </a:xfrm>
          <a:prstGeom prst="rect">
            <a:avLst/>
          </a:prstGeom>
          <a:noFill/>
          <a:ln/>
        </p:spPr>
        <p:txBody>
          <a:bodyPr wrap="none" lIns="0" tIns="0" rIns="0" bIns="0" rtlCol="0" anchor="t"/>
          <a:lstStyle/>
          <a:p>
            <a:pPr marL="342900" indent="-342900" algn="r" rtl="1">
              <a:lnSpc>
                <a:spcPts val="2850"/>
              </a:lnSpc>
              <a:buSzPct val="100000"/>
              <a:buFontTx/>
              <a:buChar char="•"/>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CQRS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فصل</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نماذج</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القراءة</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لاستعلام</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والكتابة</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الأمر</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a:p>
            <a:pPr marL="342900" indent="-342900" algn="r" rtl="1">
              <a:lnSpc>
                <a:spcPts val="2850"/>
              </a:lnSpc>
              <a:buSzPct val="100000"/>
              <a:buChar char="•"/>
            </a:pPr>
            <a:endParaRPr lang="en-US" sz="1750" dirty="0">
              <a:latin typeface="Times New Roman" panose="02020603050405020304" pitchFamily="18" charset="0"/>
              <a:cs typeface="Times New Roman" panose="02020603050405020304" pitchFamily="18" charset="0"/>
            </a:endParaRPr>
          </a:p>
        </p:txBody>
      </p:sp>
      <p:sp>
        <p:nvSpPr>
          <p:cNvPr id="14" name="Text 12"/>
          <p:cNvSpPr/>
          <p:nvPr/>
        </p:nvSpPr>
        <p:spPr>
          <a:xfrm>
            <a:off x="1051084" y="4328755"/>
            <a:ext cx="58020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نمط</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الوسيط</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MediatR</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a:t>
            </a:r>
            <a:r>
              <a:rPr lang="ar-SY" sz="1750" dirty="0">
                <a:solidFill>
                  <a:srgbClr val="61615C"/>
                </a:solidFill>
                <a:latin typeface="Times New Roman" panose="02020603050405020304" pitchFamily="18" charset="0"/>
                <a:ea typeface="Tomorrow" pitchFamily="34" charset="-122"/>
                <a:cs typeface="Times New Roman" panose="02020603050405020304" pitchFamily="18" charset="0"/>
              </a:rPr>
              <a:t>: </a:t>
            </a:r>
            <a:r>
              <a:rPr lang="en-US" sz="1750" dirty="0" err="1">
                <a:solidFill>
                  <a:srgbClr val="61615C"/>
                </a:solidFill>
                <a:latin typeface="Times New Roman" panose="02020603050405020304" pitchFamily="18" charset="0"/>
                <a:ea typeface="Tomorrow" pitchFamily="34" charset="-122"/>
                <a:cs typeface="Times New Roman" panose="02020603050405020304" pitchFamily="18" charset="0"/>
              </a:rPr>
              <a:t>يفصل</a:t>
            </a: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 الاتصال بين الكائنات</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1051084" y="5133856"/>
            <a:ext cx="58020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نمط المستودع: تجريد استمرارية البيانات</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DFE26-A8E4-AA0F-EEB0-6C2D63D918C0}"/>
              </a:ext>
            </a:extLst>
          </p:cNvPr>
          <p:cNvPicPr>
            <a:picLocks noChangeAspect="1"/>
          </p:cNvPicPr>
          <p:nvPr/>
        </p:nvPicPr>
        <p:blipFill>
          <a:blip r:embed="rId2"/>
          <a:stretch>
            <a:fillRect/>
          </a:stretch>
        </p:blipFill>
        <p:spPr>
          <a:xfrm>
            <a:off x="1003611" y="780585"/>
            <a:ext cx="12489366" cy="6713035"/>
          </a:xfrm>
          <a:prstGeom prst="rect">
            <a:avLst/>
          </a:prstGeom>
        </p:spPr>
      </p:pic>
    </p:spTree>
    <p:extLst>
      <p:ext uri="{BB962C8B-B14F-4D97-AF65-F5344CB8AC3E}">
        <p14:creationId xmlns:p14="http://schemas.microsoft.com/office/powerpoint/2010/main" val="117978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58821" y="566976"/>
            <a:ext cx="7149941" cy="644366"/>
          </a:xfrm>
          <a:prstGeom prst="rect">
            <a:avLst/>
          </a:prstGeom>
          <a:noFill/>
          <a:ln/>
        </p:spPr>
        <p:txBody>
          <a:bodyPr wrap="none" lIns="0" tIns="0" rIns="0" bIns="0" rtlCol="0" anchor="t"/>
          <a:lstStyle/>
          <a:p>
            <a:pPr marL="0" indent="0" algn="r" rtl="1">
              <a:lnSpc>
                <a:spcPts val="5050"/>
              </a:lnSpc>
              <a:buNone/>
            </a:pPr>
            <a:r>
              <a:rPr lang="en-US" sz="4050" dirty="0">
                <a:solidFill>
                  <a:srgbClr val="1D1D1B"/>
                </a:solidFill>
                <a:latin typeface="Times New Roman" panose="02020603050405020304" pitchFamily="18" charset="0"/>
                <a:ea typeface="Tomorrow Semi Bold" pitchFamily="34" charset="-122"/>
                <a:cs typeface="Times New Roman" panose="02020603050405020304" pitchFamily="18" charset="0"/>
              </a:rPr>
              <a:t>هندسة الواجهة الأمامية والتكنولوجيا</a:t>
            </a:r>
            <a:endParaRPr lang="en-US" sz="40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Shape 1"/>
          <p:cNvSpPr/>
          <p:nvPr/>
        </p:nvSpPr>
        <p:spPr>
          <a:xfrm>
            <a:off x="7574280" y="1752481"/>
            <a:ext cx="6342102" cy="2120265"/>
          </a:xfrm>
          <a:prstGeom prst="roundRect">
            <a:avLst>
              <a:gd name="adj" fmla="val 1459"/>
            </a:avLst>
          </a:prstGeom>
          <a:solidFill>
            <a:srgbClr val="FCFCFC"/>
          </a:solidFill>
          <a:ln w="22860">
            <a:solidFill>
              <a:srgbClr val="D6D0D0"/>
            </a:solidFill>
            <a:prstDash val="solid"/>
          </a:ln>
        </p:spPr>
      </p:sp>
      <p:sp>
        <p:nvSpPr>
          <p:cNvPr id="5" name="Text 2"/>
          <p:cNvSpPr/>
          <p:nvPr/>
        </p:nvSpPr>
        <p:spPr>
          <a:xfrm>
            <a:off x="10205323" y="1981438"/>
            <a:ext cx="3482102" cy="322183"/>
          </a:xfrm>
          <a:prstGeom prst="rect">
            <a:avLst/>
          </a:prstGeom>
          <a:noFill/>
          <a:ln/>
        </p:spPr>
        <p:txBody>
          <a:bodyPr wrap="none" lIns="0" tIns="0" rIns="0" bIns="0" rtlCol="0" anchor="t"/>
          <a:lstStyle/>
          <a:p>
            <a:pPr marL="0" indent="0" algn="r" rtl="1">
              <a:lnSpc>
                <a:spcPts val="2500"/>
              </a:lnSpc>
              <a:buNone/>
            </a:pPr>
            <a:r>
              <a:rPr lang="en-US" sz="2000" dirty="0">
                <a:solidFill>
                  <a:srgbClr val="61615C"/>
                </a:solidFill>
                <a:latin typeface="Times New Roman" panose="02020603050405020304" pitchFamily="18" charset="0"/>
                <a:ea typeface="Tomorrow Semi Bold" pitchFamily="34" charset="-122"/>
                <a:cs typeface="Times New Roman" panose="02020603050405020304" pitchFamily="18" charset="0"/>
              </a:rPr>
              <a:t>تطبيق الهاتف المحمول (Flutter)</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7803237" y="2509718"/>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كود Dart واحد يتم تجميعه لتطبيقات iOS وAndroid الأصلية</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7803237" y="2911792"/>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هندسة MVVM تفصل واجهة المستخدم عن منطق الأعمال</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7803237" y="3313867"/>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إدارة الحالة بكفاءة عبر providers</a:t>
            </a:r>
            <a:endParaRPr lang="en-US" sz="1600" dirty="0">
              <a:latin typeface="Times New Roman" panose="02020603050405020304" pitchFamily="18" charset="0"/>
              <a:cs typeface="Times New Roman" panose="02020603050405020304" pitchFamily="18" charset="0"/>
            </a:endParaRPr>
          </a:p>
        </p:txBody>
      </p:sp>
      <p:sp>
        <p:nvSpPr>
          <p:cNvPr id="9" name="Shape 6"/>
          <p:cNvSpPr/>
          <p:nvPr/>
        </p:nvSpPr>
        <p:spPr>
          <a:xfrm>
            <a:off x="7574280" y="4078843"/>
            <a:ext cx="6342102" cy="2120265"/>
          </a:xfrm>
          <a:prstGeom prst="roundRect">
            <a:avLst>
              <a:gd name="adj" fmla="val 1459"/>
            </a:avLst>
          </a:prstGeom>
          <a:solidFill>
            <a:srgbClr val="FCFCFC"/>
          </a:solidFill>
          <a:ln w="22860">
            <a:solidFill>
              <a:srgbClr val="D6D0D0"/>
            </a:solidFill>
            <a:prstDash val="solid"/>
          </a:ln>
        </p:spPr>
      </p:sp>
      <p:sp>
        <p:nvSpPr>
          <p:cNvPr id="10" name="Text 7"/>
          <p:cNvSpPr/>
          <p:nvPr/>
        </p:nvSpPr>
        <p:spPr>
          <a:xfrm>
            <a:off x="10617756" y="4307800"/>
            <a:ext cx="3069669" cy="322183"/>
          </a:xfrm>
          <a:prstGeom prst="rect">
            <a:avLst/>
          </a:prstGeom>
          <a:noFill/>
          <a:ln/>
        </p:spPr>
        <p:txBody>
          <a:bodyPr wrap="none" lIns="0" tIns="0" rIns="0" bIns="0" rtlCol="0" anchor="t"/>
          <a:lstStyle/>
          <a:p>
            <a:pPr marL="0" indent="0" algn="r" rtl="1">
              <a:lnSpc>
                <a:spcPts val="2500"/>
              </a:lnSpc>
              <a:buNone/>
            </a:pPr>
            <a:r>
              <a:rPr lang="en-US" sz="2000" dirty="0">
                <a:solidFill>
                  <a:srgbClr val="61615C"/>
                </a:solidFill>
                <a:latin typeface="Times New Roman" panose="02020603050405020304" pitchFamily="18" charset="0"/>
                <a:ea typeface="Tomorrow Semi Bold" pitchFamily="34" charset="-122"/>
                <a:cs typeface="Times New Roman" panose="02020603050405020304" pitchFamily="18" charset="0"/>
              </a:rPr>
              <a:t>تطبيق الويب الإداري (React)</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7803237" y="4836081"/>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واجهة مستخدم قائمة على المكونات</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7803237" y="5238155"/>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مكونات ديناميكية وقابلة لإعادة الاستخدام</a:t>
            </a:r>
            <a:endParaRPr lang="en-US" sz="1600" dirty="0">
              <a:latin typeface="Times New Roman" panose="02020603050405020304" pitchFamily="18" charset="0"/>
              <a:cs typeface="Times New Roman" panose="02020603050405020304" pitchFamily="18" charset="0"/>
            </a:endParaRPr>
          </a:p>
        </p:txBody>
      </p:sp>
      <p:sp>
        <p:nvSpPr>
          <p:cNvPr id="13" name="Text 10"/>
          <p:cNvSpPr/>
          <p:nvPr/>
        </p:nvSpPr>
        <p:spPr>
          <a:xfrm>
            <a:off x="7803237" y="5640229"/>
            <a:ext cx="588418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مثالي للوحة التحكم كثيفة البيانات</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AFA9D-EA55-568A-8455-03FF170775EF}"/>
              </a:ext>
            </a:extLst>
          </p:cNvPr>
          <p:cNvPicPr>
            <a:picLocks noChangeAspect="1"/>
          </p:cNvPicPr>
          <p:nvPr/>
        </p:nvPicPr>
        <p:blipFill>
          <a:blip r:embed="rId2"/>
          <a:stretch>
            <a:fillRect/>
          </a:stretch>
        </p:blipFill>
        <p:spPr>
          <a:xfrm>
            <a:off x="925551" y="1204332"/>
            <a:ext cx="13303405" cy="6311590"/>
          </a:xfrm>
          <a:prstGeom prst="rect">
            <a:avLst/>
          </a:prstGeom>
        </p:spPr>
      </p:pic>
    </p:spTree>
    <p:extLst>
      <p:ext uri="{BB962C8B-B14F-4D97-AF65-F5344CB8AC3E}">
        <p14:creationId xmlns:p14="http://schemas.microsoft.com/office/powerpoint/2010/main" val="325486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133969" y="1251109"/>
            <a:ext cx="9702641" cy="708779"/>
          </a:xfrm>
          <a:prstGeom prst="rect">
            <a:avLst/>
          </a:prstGeom>
          <a:noFill/>
          <a:ln/>
        </p:spPr>
        <p:txBody>
          <a:bodyPr wrap="none" lIns="0" tIns="0" rIns="0" bIns="0" rtlCol="0" anchor="t"/>
          <a:lstStyle/>
          <a:p>
            <a:pPr marL="0" indent="0" algn="r" rtl="1">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محرك التوصيات المدعوم بالذكاء الاصطناعي</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9937790" y="2680097"/>
            <a:ext cx="2835235" cy="354330"/>
          </a:xfrm>
          <a:prstGeom prst="rect">
            <a:avLst/>
          </a:prstGeom>
          <a:noFill/>
          <a:ln/>
        </p:spPr>
        <p:txBody>
          <a:bodyPr wrap="none" lIns="0" tIns="0" rIns="0" bIns="0" rtlCol="0" anchor="t"/>
          <a:lstStyle/>
          <a:p>
            <a:pPr marL="0" indent="0" algn="l"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التكنولوجيا</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9937790" y="3170515"/>
            <a:ext cx="3898821" cy="1088708"/>
          </a:xfrm>
          <a:prstGeom prst="rect">
            <a:avLst/>
          </a:prstGeom>
          <a:noFill/>
          <a:ln/>
        </p:spPr>
        <p:txBody>
          <a:bodyPr wrap="square" lIns="0" tIns="0" rIns="0" bIns="0" rtlCol="0" anchor="t"/>
          <a:lstStyle/>
          <a:p>
            <a:pPr marL="0" indent="0" algn="l"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خدمة مستقلة مبنية باستخدام Python وPyTorch ومكشوفة عبر غلاف Flask/FastAPI</a:t>
            </a:r>
            <a:endParaRPr lang="en-US" sz="17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8064103" y="3176588"/>
            <a:ext cx="339328" cy="424220"/>
          </a:xfrm>
          <a:prstGeom prst="rect">
            <a:avLst/>
          </a:prstGeom>
        </p:spPr>
      </p:pic>
      <p:sp>
        <p:nvSpPr>
          <p:cNvPr id="7" name="Text 3"/>
          <p:cNvSpPr/>
          <p:nvPr/>
        </p:nvSpPr>
        <p:spPr>
          <a:xfrm>
            <a:off x="1857256" y="286154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هندسة النموذج</a:t>
            </a:r>
            <a:endParaRPr lang="en-US" sz="2200" dirty="0">
              <a:latin typeface="Times New Roman" panose="02020603050405020304" pitchFamily="18" charset="0"/>
              <a:cs typeface="Times New Roman" panose="02020603050405020304" pitchFamily="18" charset="0"/>
            </a:endParaRPr>
          </a:p>
        </p:txBody>
      </p:sp>
      <p:sp>
        <p:nvSpPr>
          <p:cNvPr id="8" name="Text 4"/>
          <p:cNvSpPr/>
          <p:nvPr/>
        </p:nvSpPr>
        <p:spPr>
          <a:xfrm>
            <a:off x="793790" y="3351967"/>
            <a:ext cx="3898702" cy="725805"/>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شبكة عصبية هجينة تجمع بين التصفية التعاونية والتصفية المستندة إلى المحتوى</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5838230" y="3565088"/>
            <a:ext cx="339328" cy="424220"/>
          </a:xfrm>
          <a:prstGeom prst="rect">
            <a:avLst/>
          </a:prstGeom>
        </p:spPr>
      </p:pic>
      <p:sp>
        <p:nvSpPr>
          <p:cNvPr id="11" name="Text 5"/>
          <p:cNvSpPr/>
          <p:nvPr/>
        </p:nvSpPr>
        <p:spPr>
          <a:xfrm>
            <a:off x="1857256" y="513266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تدفق البيانات</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793790" y="5623084"/>
            <a:ext cx="3898702" cy="1088708"/>
          </a:xfrm>
          <a:prstGeom prst="rect">
            <a:avLst/>
          </a:prstGeom>
          <a:noFill/>
          <a:ln/>
        </p:spPr>
        <p:txBody>
          <a:bodyPr wrap="square" lIns="0" tIns="0" rIns="0" bIns="0" rtlCol="0" anchor="t"/>
          <a:lstStyle/>
          <a:p>
            <a:pPr marL="0" indent="0" algn="r"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معالجة معرفات المستخدم/العنصر، وإنشاء تضمينات المتجهات، وحساب منتج النقطة للتنبؤ بالتقييمات</a:t>
            </a:r>
            <a:endParaRPr lang="en-US" sz="17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6226731" y="5790962"/>
            <a:ext cx="339328" cy="424220"/>
          </a:xfrm>
          <a:prstGeom prst="rect">
            <a:avLst/>
          </a:prstGeom>
        </p:spPr>
      </p:pic>
      <p:sp>
        <p:nvSpPr>
          <p:cNvPr id="15" name="Text 7"/>
          <p:cNvSpPr/>
          <p:nvPr/>
        </p:nvSpPr>
        <p:spPr>
          <a:xfrm>
            <a:off x="9937790" y="5314117"/>
            <a:ext cx="2835235" cy="354330"/>
          </a:xfrm>
          <a:prstGeom prst="rect">
            <a:avLst/>
          </a:prstGeom>
          <a:noFill/>
          <a:ln/>
        </p:spPr>
        <p:txBody>
          <a:bodyPr wrap="none" lIns="0" tIns="0" rIns="0" bIns="0" rtlCol="0" anchor="t"/>
          <a:lstStyle/>
          <a:p>
            <a:pPr marL="0" indent="0" algn="l" rtl="1">
              <a:lnSpc>
                <a:spcPts val="2750"/>
              </a:lnSpc>
              <a:buNone/>
            </a:pPr>
            <a:r>
              <a:rPr lang="en-US" sz="2200" dirty="0">
                <a:solidFill>
                  <a:srgbClr val="61615C"/>
                </a:solidFill>
                <a:latin typeface="Times New Roman" panose="02020603050405020304" pitchFamily="18" charset="0"/>
                <a:ea typeface="Tomorrow Semi Bold" pitchFamily="34" charset="-122"/>
                <a:cs typeface="Times New Roman" panose="02020603050405020304" pitchFamily="18" charset="0"/>
              </a:rPr>
              <a:t>التكامل</a:t>
            </a:r>
            <a:endParaRPr lang="en-US" sz="2200" dirty="0">
              <a:latin typeface="Times New Roman" panose="02020603050405020304" pitchFamily="18" charset="0"/>
              <a:cs typeface="Times New Roman" panose="02020603050405020304" pitchFamily="18" charset="0"/>
            </a:endParaRPr>
          </a:p>
        </p:txBody>
      </p:sp>
      <p:sp>
        <p:nvSpPr>
          <p:cNvPr id="16" name="Text 8"/>
          <p:cNvSpPr/>
          <p:nvPr/>
        </p:nvSpPr>
        <p:spPr>
          <a:xfrm>
            <a:off x="9937790" y="5804535"/>
            <a:ext cx="3898821" cy="725805"/>
          </a:xfrm>
          <a:prstGeom prst="rect">
            <a:avLst/>
          </a:prstGeom>
          <a:noFill/>
          <a:ln/>
        </p:spPr>
        <p:txBody>
          <a:bodyPr wrap="square" lIns="0" tIns="0" rIns="0" bIns="0" rtlCol="0" anchor="t"/>
          <a:lstStyle/>
          <a:p>
            <a:pPr marL="0" indent="0" algn="l" rtl="1">
              <a:lnSpc>
                <a:spcPts val="2850"/>
              </a:lnSpc>
              <a:buNone/>
            </a:pPr>
            <a:r>
              <a:rPr lang="en-US" sz="1750" dirty="0">
                <a:solidFill>
                  <a:srgbClr val="61615C"/>
                </a:solidFill>
                <a:latin typeface="Times New Roman" panose="02020603050405020304" pitchFamily="18" charset="0"/>
                <a:ea typeface="Tomorrow" pitchFamily="34" charset="-122"/>
                <a:cs typeface="Times New Roman" panose="02020603050405020304" pitchFamily="18" charset="0"/>
              </a:rPr>
              <a:t>إعادة قائمة مرتبة من التوصيات إلى واجهة برمجة التطبيقات الخلفية الرئيسية</a:t>
            </a:r>
            <a:endParaRPr lang="en-US" sz="1750"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8452604" y="5402461"/>
            <a:ext cx="339328" cy="424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44935" y="566976"/>
            <a:ext cx="7763828" cy="644366"/>
          </a:xfrm>
          <a:prstGeom prst="rect">
            <a:avLst/>
          </a:prstGeom>
          <a:noFill/>
          <a:ln/>
        </p:spPr>
        <p:txBody>
          <a:bodyPr wrap="none" lIns="0" tIns="0" rIns="0" bIns="0" rtlCol="0" anchor="t"/>
          <a:lstStyle/>
          <a:p>
            <a:pPr marL="0" indent="0" algn="r" rtl="1">
              <a:lnSpc>
                <a:spcPts val="5050"/>
              </a:lnSpc>
              <a:buNone/>
            </a:pPr>
            <a:r>
              <a:rPr lang="en-US" sz="4050" dirty="0">
                <a:solidFill>
                  <a:srgbClr val="1D1D1B"/>
                </a:solidFill>
                <a:latin typeface="Times New Roman" panose="02020603050405020304" pitchFamily="18" charset="0"/>
                <a:ea typeface="Tomorrow Semi Bold" pitchFamily="34" charset="-122"/>
                <a:cs typeface="Times New Roman" panose="02020603050405020304" pitchFamily="18" charset="0"/>
              </a:rPr>
              <a:t>مزايا النموذج الهجين لمحرك التوصيات</a:t>
            </a:r>
            <a:endParaRPr lang="en-US" sz="4050" dirty="0">
              <a:latin typeface="Times New Roman" panose="02020603050405020304" pitchFamily="18" charset="0"/>
              <a:cs typeface="Times New Roman" panose="02020603050405020304" pitchFamily="18" charset="0"/>
            </a:endParaRPr>
          </a:p>
        </p:txBody>
      </p:sp>
      <p:sp>
        <p:nvSpPr>
          <p:cNvPr id="3" name="Shape 1"/>
          <p:cNvSpPr/>
          <p:nvPr/>
        </p:nvSpPr>
        <p:spPr>
          <a:xfrm>
            <a:off x="721638" y="1752481"/>
            <a:ext cx="6342102" cy="2074545"/>
          </a:xfrm>
          <a:prstGeom prst="roundRect">
            <a:avLst>
              <a:gd name="adj" fmla="val 1491"/>
            </a:avLst>
          </a:prstGeom>
          <a:solidFill>
            <a:srgbClr val="F0EAEA"/>
          </a:solidFill>
          <a:ln/>
        </p:spPr>
      </p:sp>
      <p:sp>
        <p:nvSpPr>
          <p:cNvPr id="4" name="Text 2"/>
          <p:cNvSpPr/>
          <p:nvPr/>
        </p:nvSpPr>
        <p:spPr>
          <a:xfrm>
            <a:off x="4280059" y="1958578"/>
            <a:ext cx="2577584" cy="322183"/>
          </a:xfrm>
          <a:prstGeom prst="rect">
            <a:avLst/>
          </a:prstGeom>
          <a:noFill/>
          <a:ln/>
        </p:spPr>
        <p:txBody>
          <a:bodyPr wrap="none" lIns="0" tIns="0" rIns="0" bIns="0" rtlCol="0" anchor="t"/>
          <a:lstStyle/>
          <a:p>
            <a:pPr marL="0" indent="0" algn="r" rtl="1">
              <a:lnSpc>
                <a:spcPts val="2500"/>
              </a:lnSpc>
              <a:buNone/>
            </a:pPr>
            <a:r>
              <a:rPr lang="en-US" sz="2000" dirty="0">
                <a:solidFill>
                  <a:srgbClr val="61615C"/>
                </a:solidFill>
                <a:latin typeface="Times New Roman" panose="02020603050405020304" pitchFamily="18" charset="0"/>
                <a:ea typeface="Tomorrow Semi Bold" pitchFamily="34" charset="-122"/>
                <a:cs typeface="Times New Roman" panose="02020603050405020304" pitchFamily="18" charset="0"/>
              </a:rPr>
              <a:t>التصفية التعاونية</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927735" y="2486858"/>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تستخدم تضمينات المستخدم والعنصر</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927735" y="2888933"/>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تلتقط التفضيلات الكامنة</a:t>
            </a:r>
            <a:endParaRPr lang="en-US" sz="1600" dirty="0">
              <a:latin typeface="Times New Roman" panose="02020603050405020304" pitchFamily="18" charset="0"/>
              <a:cs typeface="Times New Roman" panose="02020603050405020304" pitchFamily="18" charset="0"/>
            </a:endParaRPr>
          </a:p>
        </p:txBody>
      </p:sp>
      <p:sp>
        <p:nvSpPr>
          <p:cNvPr id="7" name="Text 5"/>
          <p:cNvSpPr/>
          <p:nvPr/>
        </p:nvSpPr>
        <p:spPr>
          <a:xfrm>
            <a:off x="927735" y="3291007"/>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تكتشف أنماط مخفية في سلوك المستخدم</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721638" y="4033123"/>
            <a:ext cx="6342102" cy="2074545"/>
          </a:xfrm>
          <a:prstGeom prst="roundRect">
            <a:avLst>
              <a:gd name="adj" fmla="val 1491"/>
            </a:avLst>
          </a:prstGeom>
          <a:solidFill>
            <a:srgbClr val="F0EAEA"/>
          </a:solidFill>
          <a:ln/>
        </p:spPr>
      </p:sp>
      <p:sp>
        <p:nvSpPr>
          <p:cNvPr id="9" name="Text 7"/>
          <p:cNvSpPr/>
          <p:nvPr/>
        </p:nvSpPr>
        <p:spPr>
          <a:xfrm>
            <a:off x="3760113" y="4239220"/>
            <a:ext cx="3097530" cy="322183"/>
          </a:xfrm>
          <a:prstGeom prst="rect">
            <a:avLst/>
          </a:prstGeom>
          <a:noFill/>
          <a:ln/>
        </p:spPr>
        <p:txBody>
          <a:bodyPr wrap="none" lIns="0" tIns="0" rIns="0" bIns="0" rtlCol="0" anchor="t"/>
          <a:lstStyle/>
          <a:p>
            <a:pPr marL="0" indent="0" algn="r" rtl="1">
              <a:lnSpc>
                <a:spcPts val="2500"/>
              </a:lnSpc>
              <a:buNone/>
            </a:pPr>
            <a:r>
              <a:rPr lang="en-US" sz="2000" dirty="0">
                <a:solidFill>
                  <a:srgbClr val="61615C"/>
                </a:solidFill>
                <a:latin typeface="Times New Roman" panose="02020603050405020304" pitchFamily="18" charset="0"/>
                <a:ea typeface="Tomorrow Semi Bold" pitchFamily="34" charset="-122"/>
                <a:cs typeface="Times New Roman" panose="02020603050405020304" pitchFamily="18" charset="0"/>
              </a:rPr>
              <a:t>التصفية المستندة إلى المحتوى</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927735" y="4767501"/>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تدمج ميزات العنصر</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927735" y="5169575"/>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تنبؤات أكثر دقة وثراءً</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927735" y="5571649"/>
            <a:ext cx="5929908" cy="329922"/>
          </a:xfrm>
          <a:prstGeom prst="rect">
            <a:avLst/>
          </a:prstGeom>
          <a:noFill/>
          <a:ln/>
        </p:spPr>
        <p:txBody>
          <a:bodyPr wrap="none" lIns="0" tIns="0" rIns="0" bIns="0" rtlCol="0" anchor="t"/>
          <a:lstStyle/>
          <a:p>
            <a:pPr marL="342900" indent="-342900" algn="r" rtl="1">
              <a:lnSpc>
                <a:spcPts val="2550"/>
              </a:lnSpc>
              <a:buSzPct val="100000"/>
              <a:buChar char="•"/>
            </a:pPr>
            <a:r>
              <a:rPr lang="en-US" sz="1600" dirty="0">
                <a:solidFill>
                  <a:srgbClr val="61615C"/>
                </a:solidFill>
                <a:latin typeface="Times New Roman" panose="02020603050405020304" pitchFamily="18" charset="0"/>
                <a:ea typeface="Tomorrow" pitchFamily="34" charset="-122"/>
                <a:cs typeface="Times New Roman" panose="02020603050405020304" pitchFamily="18" charset="0"/>
              </a:rPr>
              <a:t>تخفف من مشكلة "البداية الباردة"</a:t>
            </a:r>
            <a:endParaRPr lang="en-US" sz="1600"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7574280" y="1752481"/>
            <a:ext cx="6342102" cy="63421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577</Words>
  <Application>Microsoft Office PowerPoint</Application>
  <PresentationFormat>Custom</PresentationFormat>
  <Paragraphs>90</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Tomorrow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Jafar Mahmood</cp:lastModifiedBy>
  <cp:revision>17</cp:revision>
  <dcterms:created xsi:type="dcterms:W3CDTF">2025-08-02T18:12:31Z</dcterms:created>
  <dcterms:modified xsi:type="dcterms:W3CDTF">2025-08-02T18:49:51Z</dcterms:modified>
</cp:coreProperties>
</file>